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8"/>
  </p:notesMasterIdLst>
  <p:sldIdLst>
    <p:sldId id="256" r:id="rId2"/>
    <p:sldId id="257" r:id="rId3"/>
    <p:sldId id="323" r:id="rId4"/>
    <p:sldId id="324" r:id="rId5"/>
    <p:sldId id="377" r:id="rId6"/>
    <p:sldId id="341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8" r:id="rId18"/>
    <p:sldId id="339" r:id="rId19"/>
    <p:sldId id="340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42" r:id="rId34"/>
    <p:sldId id="344" r:id="rId35"/>
    <p:sldId id="345" r:id="rId36"/>
    <p:sldId id="346" r:id="rId37"/>
    <p:sldId id="347" r:id="rId38"/>
    <p:sldId id="348" r:id="rId39"/>
    <p:sldId id="363" r:id="rId40"/>
    <p:sldId id="349" r:id="rId41"/>
    <p:sldId id="350" r:id="rId42"/>
    <p:sldId id="351" r:id="rId43"/>
    <p:sldId id="352" r:id="rId44"/>
    <p:sldId id="362" r:id="rId45"/>
    <p:sldId id="378" r:id="rId46"/>
    <p:sldId id="262" r:id="rId4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nnifer Hanna - IDMP" initials="" lastIdx="1" clrIdx="0"/>
  <p:cmAuthor id="1" name="Jenny Chau - IDMP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0066FF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5" d="100"/>
          <a:sy n="85" d="100"/>
        </p:scale>
        <p:origin x="1334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249172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4396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47238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71478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0" y="14478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0" y="2362200"/>
            <a:ext cx="9144000" cy="6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952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215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203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90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90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90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90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90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750" y="6001873"/>
            <a:ext cx="585899" cy="58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 descr="header-log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6600" y="6001866"/>
            <a:ext cx="784799" cy="58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 rot="5400000">
            <a:off x="4848149" y="2181149"/>
            <a:ext cx="5943599" cy="21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 rot="5400000">
            <a:off x="390449" y="66597"/>
            <a:ext cx="5943599" cy="642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sldNum" idx="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6113060" y="6173787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53641" y="274637"/>
            <a:ext cx="8036700" cy="74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350183"/>
            <a:ext cx="81333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52400" algn="l" rtl="0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133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ans Symbols"/>
              <a:buChar char="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5694760" y="6173787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/>
          <p:nvPr/>
        </p:nvSpPr>
        <p:spPr>
          <a:xfrm>
            <a:off x="1160066" y="6506478"/>
            <a:ext cx="6796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97"/>
              </a:buClr>
              <a:buSzPct val="25000"/>
              <a:buFont typeface="Arial"/>
              <a:buNone/>
            </a:pPr>
            <a:r>
              <a:rPr lang="en-US" sz="1200" b="0" i="0" u="none" strike="noStrike" cap="none">
                <a:solidFill>
                  <a:srgbClr val="8F9397"/>
                </a:solidFill>
                <a:latin typeface="Arial"/>
                <a:ea typeface="Arial"/>
                <a:cs typeface="Arial"/>
                <a:sym typeface="Arial"/>
              </a:rPr>
              <a:t>SENSITIVE &amp; PRE-DECISIONAL NOT FOR EXTERNAL DISTRIBUTION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3261807" y="0"/>
            <a:ext cx="2702399" cy="3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180F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64180F"/>
                </a:solidFill>
                <a:latin typeface="Arial"/>
                <a:ea typeface="Arial"/>
                <a:cs typeface="Arial"/>
                <a:sym typeface="Arial"/>
              </a:rPr>
              <a:t>DRAFT for discussion only</a:t>
            </a:r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5638800"/>
            <a:ext cx="439200" cy="4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600" y="5560219"/>
            <a:ext cx="864300" cy="6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sldNum" idx="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188247"/>
            <a:ext cx="8229600" cy="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685800" y="1000166"/>
            <a:ext cx="7772400" cy="472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27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65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524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722312" y="2906709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188247"/>
            <a:ext cx="8229600" cy="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371600" y="1219200"/>
            <a:ext cx="3695699" cy="50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5219700" y="1219200"/>
            <a:ext cx="3695699" cy="50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sldNum" idx="3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188247"/>
            <a:ext cx="8229600" cy="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535111"/>
            <a:ext cx="4040099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57200" y="2174874"/>
            <a:ext cx="4040099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3"/>
          </p:nvPr>
        </p:nvSpPr>
        <p:spPr>
          <a:xfrm>
            <a:off x="4645025" y="1535111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4"/>
          </p:nvPr>
        </p:nvSpPr>
        <p:spPr>
          <a:xfrm>
            <a:off x="4645025" y="2174874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sldNum" idx="5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188247"/>
            <a:ext cx="8229600" cy="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sldNum" idx="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273048"/>
            <a:ext cx="3008399" cy="11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575050" y="273047"/>
            <a:ext cx="5111699" cy="585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99" cy="469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3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pic" idx="2"/>
          </p:nvPr>
        </p:nvSpPr>
        <p:spPr>
          <a:xfrm>
            <a:off x="1792288" y="612774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ldNum" idx="3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188247"/>
            <a:ext cx="8229600" cy="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 rot="5400000">
            <a:off x="2362199" y="152399"/>
            <a:ext cx="4419599" cy="777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sldNum" idx="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9144000" cy="32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85800" y="1219200"/>
            <a:ext cx="7772400" cy="44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457200" y="188247"/>
            <a:ext cx="8229600" cy="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9" name="Shape 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54100" y="5827060"/>
            <a:ext cx="585899" cy="58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 descr="header-logo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988050" y="5827050"/>
            <a:ext cx="784799" cy="58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3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users/customizing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onysyu.github.io/raw_content/matplotlib-style-gallery/gallery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colorbrewer2.org/#type=sequential&amp;scheme=BuGn&amp;n=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middlebury.edu/~mlinderman/courses/middsip/sm17/lectures/lecture4-notes.html" TargetMode="External"/><Relationship Id="rId2" Type="http://schemas.openxmlformats.org/officeDocument/2006/relationships/hyperlink" Target="https://docs.python.org/2/library/turtl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371600" y="1981200"/>
            <a:ext cx="6400799" cy="12002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561"/>
              </a:buClr>
              <a:buSzPct val="25000"/>
              <a:buFont typeface="Arial"/>
              <a:buNone/>
            </a:pPr>
            <a:r>
              <a:rPr lang="en-US" sz="3600" b="1" dirty="0" smtClean="0">
                <a:solidFill>
                  <a:srgbClr val="0E3561"/>
                </a:solidFill>
              </a:rPr>
              <a:t>Data Visualization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561"/>
              </a:buClr>
              <a:buSzPct val="25000"/>
              <a:buFont typeface="Arial"/>
              <a:buNone/>
            </a:pPr>
            <a:r>
              <a:rPr lang="en-US" sz="3600" b="1" dirty="0" smtClean="0">
                <a:solidFill>
                  <a:srgbClr val="0E3561"/>
                </a:solidFill>
              </a:rPr>
              <a:t>With Python</a:t>
            </a:r>
            <a:endParaRPr lang="en-US" sz="3600" b="1" dirty="0">
              <a:solidFill>
                <a:srgbClr val="0E3561"/>
              </a:solidFill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304800" y="2895600"/>
            <a:ext cx="8643899" cy="100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1" dirty="0" smtClean="0"/>
              <a:t>June 14, 2018</a:t>
            </a:r>
            <a:endParaRPr lang="en-US"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Using axes</a:t>
            </a:r>
            <a:r>
              <a:rPr lang="en-US" sz="2400" b="1" dirty="0" smtClean="0">
                <a:solidFill>
                  <a:schemeClr val="bg2"/>
                </a:solidFill>
              </a:rPr>
              <a:t>() (2)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9649"/>
            <a:ext cx="9144000" cy="35587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90600" y="3124200"/>
            <a:ext cx="609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68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Using subplot() (1)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52250" y="878943"/>
            <a:ext cx="7814392" cy="5768525"/>
            <a:chOff x="952250" y="878943"/>
            <a:chExt cx="7814392" cy="57685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389" y="878943"/>
              <a:ext cx="7797253" cy="246326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250" y="3505200"/>
              <a:ext cx="7797252" cy="314226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828800" y="1143000"/>
              <a:ext cx="533400" cy="152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28800" y="3791253"/>
              <a:ext cx="533400" cy="152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6714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Using subplot() (2)</a:t>
            </a:r>
            <a:br>
              <a:rPr lang="en-US" sz="2400" b="1" dirty="0">
                <a:solidFill>
                  <a:schemeClr val="bg2"/>
                </a:solidFill>
              </a:rPr>
            </a:br>
            <a:endParaRPr lang="en-US" sz="2400" dirty="0">
              <a:solidFill>
                <a:schemeClr val="bg2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1745621"/>
            <a:ext cx="9144000" cy="3366757"/>
            <a:chOff x="0" y="1745621"/>
            <a:chExt cx="9144000" cy="336675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45621"/>
              <a:ext cx="9144000" cy="3366757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838200" y="2057400"/>
              <a:ext cx="457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838200" y="2667000"/>
              <a:ext cx="457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838200" y="3276600"/>
              <a:ext cx="457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38200" y="3886200"/>
              <a:ext cx="457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14506"/>
            <a:ext cx="3507805" cy="146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27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bg2"/>
                </a:solidFill>
              </a:rPr>
              <a:t>Customizing axes</a:t>
            </a:r>
            <a:endParaRPr lang="en-US" sz="2400" b="1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05000"/>
            <a:ext cx="4098795" cy="2895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280" y="1905000"/>
            <a:ext cx="4164454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44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bg2"/>
                </a:solidFill>
              </a:rPr>
              <a:t>Using </a:t>
            </a:r>
            <a:r>
              <a:rPr lang="en-US" sz="2400" b="1" dirty="0" err="1" smtClean="0">
                <a:solidFill>
                  <a:schemeClr val="bg2"/>
                </a:solidFill>
              </a:rPr>
              <a:t>xlim</a:t>
            </a:r>
            <a:r>
              <a:rPr lang="en-US" sz="2400" b="1" dirty="0" smtClean="0">
                <a:solidFill>
                  <a:schemeClr val="bg2"/>
                </a:solidFill>
              </a:rPr>
              <a:t>(), </a:t>
            </a:r>
            <a:r>
              <a:rPr lang="en-US" sz="2400" b="1" dirty="0" err="1" smtClean="0">
                <a:solidFill>
                  <a:schemeClr val="bg2"/>
                </a:solidFill>
              </a:rPr>
              <a:t>ylim</a:t>
            </a:r>
            <a:r>
              <a:rPr lang="en-US" sz="2400" b="1" dirty="0" smtClean="0">
                <a:solidFill>
                  <a:schemeClr val="bg2"/>
                </a:solidFill>
              </a:rPr>
              <a:t>()</a:t>
            </a:r>
            <a:endParaRPr lang="en-US" sz="2400" b="1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680"/>
            <a:ext cx="9144000" cy="402664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04800" y="3429000"/>
            <a:ext cx="152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04800" y="3962400"/>
            <a:ext cx="152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75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bg2"/>
                </a:solidFill>
              </a:rPr>
              <a:t>Use </a:t>
            </a:r>
            <a:r>
              <a:rPr lang="en-US" sz="2400" b="1" dirty="0" err="1" smtClean="0">
                <a:solidFill>
                  <a:schemeClr val="bg2"/>
                </a:solidFill>
              </a:rPr>
              <a:t>plt.axis</a:t>
            </a:r>
            <a:r>
              <a:rPr lang="en-US" sz="2400" b="1" dirty="0" smtClean="0">
                <a:solidFill>
                  <a:schemeClr val="bg2"/>
                </a:solidFill>
              </a:rPr>
              <a:t>()</a:t>
            </a:r>
            <a:endParaRPr lang="en-US" sz="2400" b="1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4788"/>
            <a:ext cx="9144000" cy="318842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04800" y="3733800"/>
            <a:ext cx="1905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664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smtClean="0">
                <a:solidFill>
                  <a:schemeClr val="bg2"/>
                </a:solidFill>
              </a:rPr>
              <a:t>Legend</a:t>
            </a:r>
            <a:endParaRPr lang="en-US" sz="2400" b="1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14600"/>
            <a:ext cx="3866488" cy="2767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457" y="2514599"/>
            <a:ext cx="3876283" cy="276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27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smtClean="0">
                <a:solidFill>
                  <a:schemeClr val="bg2"/>
                </a:solidFill>
              </a:rPr>
              <a:t>Legend (Cont. 2)</a:t>
            </a:r>
            <a:endParaRPr lang="en-US" sz="2400" b="1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502"/>
            <a:ext cx="9144000" cy="314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9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Using annotate()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3196"/>
            <a:ext cx="9144000" cy="455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17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Modifying styles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908"/>
            <a:ext cx="9144000" cy="380092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28600" y="1600200"/>
            <a:ext cx="1295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5129792"/>
            <a:ext cx="3495675" cy="12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29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Course Outline</a:t>
            </a:r>
            <a:endParaRPr lang="en-US" sz="3000" b="1" i="0" u="none" strike="noStrike" cap="none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697587" y="2133600"/>
            <a:ext cx="6372150" cy="365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sz="1800" b="1" dirty="0" smtClean="0">
                <a:solidFill>
                  <a:schemeClr val="dk1"/>
                </a:solidFill>
              </a:rPr>
              <a:t>Python tools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</a:pPr>
            <a:r>
              <a:rPr lang="en-US" b="1" dirty="0" err="1" smtClean="0">
                <a:solidFill>
                  <a:schemeClr val="dk1"/>
                </a:solidFill>
              </a:rPr>
              <a:t>Matplotlib</a:t>
            </a:r>
            <a:endParaRPr lang="en-US" b="1" dirty="0" smtClean="0">
              <a:solidFill>
                <a:schemeClr val="dk1"/>
              </a:solidFill>
            </a:endParaRP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</a:pPr>
            <a:r>
              <a:rPr lang="en-US" b="1" dirty="0" err="1" smtClean="0">
                <a:solidFill>
                  <a:schemeClr val="dk1"/>
                </a:solidFill>
              </a:rPr>
              <a:t>Seaborn</a:t>
            </a:r>
            <a:endParaRPr lang="en-US" b="1" dirty="0" smtClean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sz="1800" b="1" dirty="0" smtClean="0">
                <a:solidFill>
                  <a:schemeClr val="dk1"/>
                </a:solidFill>
              </a:rPr>
              <a:t>Exercises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</a:pPr>
            <a:r>
              <a:rPr lang="en-US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Plotting skills: common axes, axes in figure, subplots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</a:pPr>
            <a:r>
              <a:rPr lang="en-US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Customization of plots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</a:pPr>
            <a:r>
              <a:rPr lang="en-US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Regressions / </a:t>
            </a:r>
            <a:r>
              <a:rPr lang="en-US" b="1" dirty="0">
                <a:solidFill>
                  <a:schemeClr val="dk1"/>
                </a:solidFill>
              </a:rPr>
              <a:t>r</a:t>
            </a:r>
            <a:r>
              <a:rPr lang="en-US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esiduals / grouping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</a:pPr>
            <a:r>
              <a:rPr lang="en-US" b="1" dirty="0" smtClean="0">
                <a:solidFill>
                  <a:schemeClr val="dk1"/>
                </a:solidFill>
              </a:rPr>
              <a:t>Distributions: strip, swarm and violin plots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</a:pPr>
            <a:r>
              <a:rPr lang="en-US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Bonus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</a:pPr>
            <a:r>
              <a:rPr lang="en-US" b="1" dirty="0" smtClean="0">
                <a:solidFill>
                  <a:schemeClr val="dk1"/>
                </a:solidFill>
              </a:rPr>
              <a:t>2D plots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</a:pPr>
            <a:r>
              <a:rPr lang="en-US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Turtle</a:t>
            </a:r>
          </a:p>
          <a:p>
            <a:pPr marL="1143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lang="en-US"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04900" y="1241979"/>
            <a:ext cx="6934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https://www.datacamp.com/courses/introduction-to-data-visualization-with-python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bg2"/>
                </a:solidFill>
              </a:rPr>
              <a:t>Statistical Plotting</a:t>
            </a:r>
            <a:endParaRPr lang="en-US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090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>
                <a:solidFill>
                  <a:schemeClr val="bg2"/>
                </a:solidFill>
              </a:rPr>
              <a:t>Seaborn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Built on top of </a:t>
            </a:r>
            <a:r>
              <a:rPr lang="en-US" dirty="0" err="1" smtClean="0"/>
              <a:t>Matplotlib</a:t>
            </a:r>
            <a:endParaRPr lang="en-US" dirty="0" smtClean="0"/>
          </a:p>
          <a:p>
            <a:r>
              <a:rPr lang="en-US" dirty="0" smtClean="0"/>
              <a:t>Purpose: simplify visualizing statistical data </a:t>
            </a:r>
          </a:p>
          <a:p>
            <a:r>
              <a:rPr lang="en-US" dirty="0" smtClean="0"/>
              <a:t>Works with Pandas – data frame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571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Simple linear </a:t>
            </a:r>
            <a:r>
              <a:rPr lang="en-US" sz="2400" b="1" dirty="0" smtClean="0">
                <a:solidFill>
                  <a:schemeClr val="bg2"/>
                </a:solidFill>
              </a:rPr>
              <a:t>regressions and residuals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43000"/>
            <a:ext cx="6960468" cy="2173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72" y="3604325"/>
            <a:ext cx="7106923" cy="21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59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Higher-order regressions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100137"/>
            <a:ext cx="8515350" cy="465772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905000" y="4343400"/>
            <a:ext cx="609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310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Grouping linear </a:t>
            </a:r>
            <a:r>
              <a:rPr lang="en-US" sz="2400" b="1" dirty="0" smtClean="0">
                <a:solidFill>
                  <a:schemeClr val="bg2"/>
                </a:solidFill>
              </a:rPr>
              <a:t>regressions</a:t>
            </a:r>
            <a:endParaRPr lang="en-US" sz="2400" b="1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19" y="1371600"/>
            <a:ext cx="6553200" cy="22983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918" y="3780268"/>
            <a:ext cx="6545927" cy="27274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4482" y="1371600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hue</a:t>
            </a:r>
          </a:p>
        </p:txBody>
      </p:sp>
      <p:sp>
        <p:nvSpPr>
          <p:cNvPr id="6" name="Rectangle 5"/>
          <p:cNvSpPr/>
          <p:nvPr/>
        </p:nvSpPr>
        <p:spPr>
          <a:xfrm>
            <a:off x="530518" y="3799675"/>
            <a:ext cx="76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by </a:t>
            </a:r>
            <a:r>
              <a:rPr lang="en-US" dirty="0" smtClean="0"/>
              <a:t>row / 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487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Constructing strip plots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9144000" cy="32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60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Constructing swarm plots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3936"/>
            <a:ext cx="9144000" cy="32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21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chemeClr val="bg2"/>
                </a:solidFill>
              </a:rPr>
              <a:t>Constructing violin plots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9802"/>
            <a:ext cx="9144000" cy="31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32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err="1" smtClean="0">
                <a:solidFill>
                  <a:schemeClr val="bg2"/>
                </a:solidFill>
              </a:rPr>
              <a:t>Plotting</a:t>
            </a:r>
            <a:r>
              <a:rPr lang="fr-FR" sz="2400" b="1" dirty="0" smtClean="0">
                <a:solidFill>
                  <a:schemeClr val="bg2"/>
                </a:solidFill>
              </a:rPr>
              <a:t> </a:t>
            </a:r>
            <a:r>
              <a:rPr lang="fr-FR" sz="2400" b="1" dirty="0">
                <a:solidFill>
                  <a:schemeClr val="bg2"/>
                </a:solidFill>
              </a:rPr>
              <a:t>joint distributions (1)</a:t>
            </a:r>
            <a:endParaRPr lang="en-US" sz="2400" b="1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4911"/>
            <a:ext cx="9144000" cy="33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24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Plotting joint distributions (2)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" y="1442441"/>
            <a:ext cx="9144000" cy="3153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876800"/>
            <a:ext cx="477202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47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https://matplotlib.org/tutorials/index.html#introductory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947"/>
            <a:ext cx="9144000" cy="49025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29528" y="6119336"/>
            <a:ext cx="588494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matplotlib.org/users/customizing.html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tonysyu.github.io/raw_content/matplotlib-style-gallery/gallery.html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4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Plotting distributions pairwise (1)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5167"/>
            <a:ext cx="9144000" cy="31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63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Plotting distributions pairwise (2)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19200"/>
            <a:ext cx="7010400" cy="24605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810000"/>
            <a:ext cx="7010400" cy="24451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673275"/>
            <a:ext cx="1446625" cy="99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53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Visualizing correlations with a </a:t>
            </a:r>
            <a:r>
              <a:rPr lang="en-US" sz="2400" b="1" dirty="0" err="1">
                <a:solidFill>
                  <a:schemeClr val="bg2"/>
                </a:solidFill>
              </a:rPr>
              <a:t>heatmap</a:t>
            </a:r>
            <a:endParaRPr lang="en-US" sz="2400" b="1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33036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5" y="5310019"/>
            <a:ext cx="46672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16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bg2"/>
                </a:solidFill>
              </a:rPr>
              <a:t>Plotting 2D arrays</a:t>
            </a:r>
            <a:endParaRPr lang="en-US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219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95400"/>
            <a:ext cx="4330358" cy="2695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514600"/>
            <a:ext cx="4163111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16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Generating meshes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7394"/>
            <a:ext cx="9144000" cy="34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1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Contour &amp; filled contour plots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548"/>
            <a:ext cx="9144000" cy="444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54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Modifying </a:t>
            </a:r>
            <a:r>
              <a:rPr lang="en-US" sz="2400" b="1" dirty="0" err="1">
                <a:solidFill>
                  <a:schemeClr val="bg2"/>
                </a:solidFill>
              </a:rPr>
              <a:t>colormaps</a:t>
            </a:r>
            <a:endParaRPr lang="en-US" sz="2400" b="1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2391"/>
            <a:ext cx="9144000" cy="433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74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Using hist2d</a:t>
            </a:r>
            <a:r>
              <a:rPr lang="en-US" sz="2400" b="1" dirty="0" smtClean="0">
                <a:solidFill>
                  <a:schemeClr val="bg2"/>
                </a:solidFill>
              </a:rPr>
              <a:t>() and </a:t>
            </a:r>
            <a:r>
              <a:rPr lang="en-US" sz="2400" b="1" dirty="0" err="1" smtClean="0">
                <a:solidFill>
                  <a:schemeClr val="bg2"/>
                </a:solidFill>
              </a:rPr>
              <a:t>hexbin</a:t>
            </a:r>
            <a:r>
              <a:rPr lang="en-US" sz="2400" b="1" dirty="0" smtClean="0">
                <a:solidFill>
                  <a:schemeClr val="bg2"/>
                </a:solidFill>
              </a:rPr>
              <a:t>()</a:t>
            </a: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" y="914400"/>
            <a:ext cx="9144000" cy="26173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0"/>
            <a:ext cx="9144000" cy="276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15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>
                <a:solidFill>
                  <a:schemeClr val="bg2"/>
                </a:solidFill>
              </a:rPr>
              <a:t>Seaborn</a:t>
            </a:r>
            <a:r>
              <a:rPr lang="en-US" sz="2400" dirty="0" smtClean="0">
                <a:solidFill>
                  <a:schemeClr val="bg2"/>
                </a:solidFill>
              </a:rPr>
              <a:t> color palettes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https://seaborn.pydata.org/tutorial/color_palettes.html</a:t>
            </a:r>
          </a:p>
          <a:p>
            <a:pPr lvl="1"/>
            <a:r>
              <a:rPr lang="en-US" dirty="0" smtClean="0"/>
              <a:t>Qualitative (categorical) palettes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Sequential palettes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 Diverging palettes</a:t>
            </a:r>
            <a:endParaRPr lang="en-US" dirty="0"/>
          </a:p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://colorbrewer2.org/#</a:t>
            </a:r>
            <a:r>
              <a:rPr lang="en-US" dirty="0" smtClean="0">
                <a:hlinkClick r:id="rId2"/>
              </a:rPr>
              <a:t>type=sequential&amp;scheme=BuGn&amp;n=3</a:t>
            </a:r>
            <a:endParaRPr lang="en-US" dirty="0" smtClean="0"/>
          </a:p>
          <a:p>
            <a:pPr lvl="1"/>
            <a:r>
              <a:rPr lang="en-US" dirty="0" smtClean="0"/>
              <a:t>Provide guidance for color blind safe design</a:t>
            </a:r>
          </a:p>
          <a:p>
            <a:r>
              <a:rPr lang="en-US" dirty="0" smtClean="0"/>
              <a:t>XKCD colors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991" y="2716745"/>
            <a:ext cx="3380612" cy="663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991" y="1714697"/>
            <a:ext cx="3380612" cy="663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368" y="5181679"/>
            <a:ext cx="2842787" cy="663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956" y="3621620"/>
            <a:ext cx="3925421" cy="6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80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https://seaborn.pydata.org/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32" y="889155"/>
            <a:ext cx="6906736" cy="483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15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Loading, examining </a:t>
            </a:r>
            <a:r>
              <a:rPr lang="en-US" sz="2400" b="1" dirty="0" smtClean="0">
                <a:solidFill>
                  <a:schemeClr val="bg2"/>
                </a:solidFill>
              </a:rPr>
              <a:t>images</a:t>
            </a: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534"/>
            <a:ext cx="9144000" cy="36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07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400" b="1" dirty="0" smtClean="0">
                <a:solidFill>
                  <a:schemeClr val="bg2"/>
                </a:solidFill>
              </a:rPr>
              <a:t>Pseudocolor </a:t>
            </a:r>
            <a:r>
              <a:rPr lang="pt-BR" sz="2400" b="1" dirty="0">
                <a:solidFill>
                  <a:schemeClr val="bg2"/>
                </a:solidFill>
              </a:rPr>
              <a:t>plot from image data</a:t>
            </a:r>
            <a:endParaRPr lang="en-US" sz="2400" b="1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8225"/>
            <a:ext cx="9144000" cy="442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76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Extent and aspect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8534400" cy="538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46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68700"/>
          </a:xfrm>
        </p:spPr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Rescaling pixel intensities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244"/>
            <a:ext cx="9144000" cy="52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914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6400800" cy="668700"/>
          </a:xfrm>
        </p:spPr>
        <p:txBody>
          <a:bodyPr/>
          <a:lstStyle/>
          <a:p>
            <a:r>
              <a:rPr lang="en-US" sz="2400" dirty="0">
                <a:solidFill>
                  <a:srgbClr val="002060"/>
                </a:solidFill>
              </a:rPr>
              <a:t>Turtle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1400" dirty="0">
                <a:solidFill>
                  <a:srgbClr val="002060"/>
                </a:solidFill>
                <a:hlinkClick r:id="rId2"/>
              </a:rPr>
              <a:t>https://</a:t>
            </a:r>
            <a:r>
              <a:rPr lang="en-US" sz="1400" dirty="0" smtClean="0">
                <a:solidFill>
                  <a:srgbClr val="002060"/>
                </a:solidFill>
                <a:hlinkClick r:id="rId2"/>
              </a:rPr>
              <a:t>docs.python.org/2/library/turtle.html</a:t>
            </a:r>
            <a:r>
              <a:rPr lang="en-US" sz="1400" dirty="0">
                <a:solidFill>
                  <a:srgbClr val="002060"/>
                </a:solidFill>
              </a:rPr>
              <a:t/>
            </a:r>
            <a:br>
              <a:rPr lang="en-US" sz="1400" dirty="0">
                <a:solidFill>
                  <a:srgbClr val="002060"/>
                </a:solidFill>
              </a:rPr>
            </a:br>
            <a:r>
              <a:rPr lang="en-US" sz="1400" dirty="0">
                <a:solidFill>
                  <a:srgbClr val="002060"/>
                </a:solidFill>
                <a:hlinkClick r:id="rId3"/>
              </a:rPr>
              <a:t>http://www.cs.middlebury.edu/~</a:t>
            </a:r>
            <a:r>
              <a:rPr lang="en-US" sz="1400" dirty="0" smtClean="0">
                <a:solidFill>
                  <a:srgbClr val="002060"/>
                </a:solidFill>
                <a:hlinkClick r:id="rId3"/>
              </a:rPr>
              <a:t>mlinderman/courses/middsip/sm17/lectures/lecture4-notes.html</a:t>
            </a:r>
            <a:r>
              <a:rPr lang="en-US" sz="1400" dirty="0" smtClean="0">
                <a:solidFill>
                  <a:srgbClr val="002060"/>
                </a:solidFill>
              </a:rPr>
              <a:t> </a:t>
            </a:r>
            <a:endParaRPr lang="en-US" sz="1400" b="1" dirty="0">
              <a:solidFill>
                <a:srgbClr val="00206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1100" y="2057400"/>
            <a:ext cx="6781800" cy="3590966"/>
          </a:xfrm>
        </p:spPr>
        <p:txBody>
          <a:bodyPr/>
          <a:lstStyle/>
          <a:p>
            <a:r>
              <a:rPr lang="en-US" dirty="0"/>
              <a:t>Turtle graphics is a popular way for introducing programming to </a:t>
            </a:r>
            <a:r>
              <a:rPr lang="en-US" dirty="0" smtClean="0"/>
              <a:t>kids </a:t>
            </a:r>
          </a:p>
          <a:p>
            <a:r>
              <a:rPr lang="en-US" dirty="0" smtClean="0"/>
              <a:t>It </a:t>
            </a:r>
            <a:r>
              <a:rPr lang="en-US" dirty="0"/>
              <a:t>was part of the original Logo programming language developed by Wally </a:t>
            </a:r>
            <a:r>
              <a:rPr lang="en-US" dirty="0" err="1"/>
              <a:t>Feurzig</a:t>
            </a:r>
            <a:r>
              <a:rPr lang="en-US" dirty="0"/>
              <a:t> and Seymour </a:t>
            </a:r>
            <a:r>
              <a:rPr lang="en-US" dirty="0" err="1"/>
              <a:t>Papert</a:t>
            </a:r>
            <a:r>
              <a:rPr lang="en-US" dirty="0"/>
              <a:t> in </a:t>
            </a:r>
            <a:r>
              <a:rPr lang="en-US" dirty="0" smtClean="0"/>
              <a:t>1966</a:t>
            </a:r>
            <a:endParaRPr lang="en-US" dirty="0"/>
          </a:p>
          <a:p>
            <a:r>
              <a:rPr lang="en-US" dirty="0" smtClean="0"/>
              <a:t>Imagine </a:t>
            </a:r>
            <a:r>
              <a:rPr lang="en-US" dirty="0"/>
              <a:t>a robotic turtle starting at (0, 0) in the x-y </a:t>
            </a:r>
            <a:r>
              <a:rPr lang="en-US" dirty="0" smtClean="0"/>
              <a:t>plane</a:t>
            </a:r>
          </a:p>
          <a:p>
            <a:pPr lvl="1"/>
            <a:r>
              <a:rPr lang="en-US" dirty="0" smtClean="0"/>
              <a:t> Give </a:t>
            </a:r>
            <a:r>
              <a:rPr lang="en-US" dirty="0"/>
              <a:t>it the command </a:t>
            </a:r>
            <a:r>
              <a:rPr lang="en-US" dirty="0" err="1"/>
              <a:t>turtle.forward</a:t>
            </a:r>
            <a:r>
              <a:rPr lang="en-US" dirty="0"/>
              <a:t>(15), and it moves (on-screen!) 15 pixels in the direction it is facing, drawing a line as it </a:t>
            </a:r>
            <a:r>
              <a:rPr lang="en-US" dirty="0" smtClean="0"/>
              <a:t>moves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Give </a:t>
            </a:r>
            <a:r>
              <a:rPr lang="en-US" dirty="0"/>
              <a:t>it the command </a:t>
            </a:r>
            <a:r>
              <a:rPr lang="en-US" dirty="0" err="1"/>
              <a:t>turtle.right</a:t>
            </a:r>
            <a:r>
              <a:rPr lang="en-US" dirty="0"/>
              <a:t>(25), and it rotates in-place 25 degrees clockwise.</a:t>
            </a:r>
          </a:p>
          <a:p>
            <a:r>
              <a:rPr lang="en-US" dirty="0" smtClean="0"/>
              <a:t>By </a:t>
            </a:r>
            <a:r>
              <a:rPr lang="en-US" dirty="0"/>
              <a:t>combining together these and similar commands, intricate shapes and pictures can easily be drawn.</a:t>
            </a:r>
          </a:p>
        </p:txBody>
      </p:sp>
    </p:spTree>
    <p:extLst>
      <p:ext uri="{BB962C8B-B14F-4D97-AF65-F5344CB8AC3E}">
        <p14:creationId xmlns:p14="http://schemas.microsoft.com/office/powerpoint/2010/main" val="2943477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rgbClr val="002060"/>
                </a:solidFill>
              </a:rPr>
              <a:t>Mathematical drawing with Turtle</a:t>
            </a: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24000"/>
            <a:ext cx="2968721" cy="441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752600"/>
            <a:ext cx="3844788" cy="374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295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457200" y="2100863"/>
            <a:ext cx="7772400" cy="472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9250" marR="0" lvl="0" indent="-349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B7D7"/>
              </a:buClr>
              <a:buSzPct val="25000"/>
              <a:buFont typeface="Arial"/>
              <a:buNone/>
            </a:pPr>
            <a:endParaRPr sz="6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9250" marR="0" lvl="0" indent="-349250" algn="ctr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ct val="25000"/>
              <a:buFont typeface="Arial"/>
              <a:buNone/>
            </a:pPr>
            <a:r>
              <a:rPr lang="en-US" sz="6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2060"/>
                </a:solidFill>
              </a:rPr>
              <a:t>Copy / save plot image w/ right click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56947"/>
            <a:ext cx="5562600" cy="56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6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bg2"/>
                </a:solidFill>
              </a:rPr>
              <a:t>Customizing plots</a:t>
            </a:r>
            <a:endParaRPr lang="en-US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89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Multiple plots on single axis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743075"/>
            <a:ext cx="85534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5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bg2"/>
                </a:solidFill>
              </a:rPr>
              <a:t>axes() command</a:t>
            </a:r>
            <a:endParaRPr lang="en-US" sz="2400" b="1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00200"/>
            <a:ext cx="675578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9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Using axes()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724025"/>
            <a:ext cx="81438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71851"/>
      </p:ext>
    </p:extLst>
  </p:cSld>
  <p:clrMapOvr>
    <a:masterClrMapping/>
  </p:clrMapOvr>
</p:sld>
</file>

<file path=ppt/theme/theme1.xml><?xml version="1.0" encoding="utf-8"?>
<a:theme xmlns:a="http://schemas.openxmlformats.org/drawingml/2006/main" name="GSA IT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45619</TotalTime>
  <Words>376</Words>
  <Application>Microsoft Office PowerPoint</Application>
  <PresentationFormat>On-screen Show (4:3)</PresentationFormat>
  <Paragraphs>94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Arial Narrow</vt:lpstr>
      <vt:lpstr>Georgia</vt:lpstr>
      <vt:lpstr>Noto Sans Symbols</vt:lpstr>
      <vt:lpstr>GSA IT Template</vt:lpstr>
      <vt:lpstr>PowerPoint Presentation</vt:lpstr>
      <vt:lpstr>Course Outline</vt:lpstr>
      <vt:lpstr>https://matplotlib.org/tutorials/index.html#introductory</vt:lpstr>
      <vt:lpstr>https://seaborn.pydata.org/</vt:lpstr>
      <vt:lpstr>Copy / save plot image w/ right click</vt:lpstr>
      <vt:lpstr>Customizing plots</vt:lpstr>
      <vt:lpstr>Multiple plots on single axis</vt:lpstr>
      <vt:lpstr>axes() command</vt:lpstr>
      <vt:lpstr>Using axes()</vt:lpstr>
      <vt:lpstr>Using axes() (2)</vt:lpstr>
      <vt:lpstr>Using subplot() (1)</vt:lpstr>
      <vt:lpstr>Using subplot() (2) </vt:lpstr>
      <vt:lpstr>Customizing axes</vt:lpstr>
      <vt:lpstr>Using xlim(), ylim()</vt:lpstr>
      <vt:lpstr>Use plt.axis()</vt:lpstr>
      <vt:lpstr>Legend</vt:lpstr>
      <vt:lpstr>Legend (Cont. 2)</vt:lpstr>
      <vt:lpstr>Using annotate()</vt:lpstr>
      <vt:lpstr>Modifying styles</vt:lpstr>
      <vt:lpstr>Statistical Plotting</vt:lpstr>
      <vt:lpstr>Seaborn</vt:lpstr>
      <vt:lpstr>Simple linear regressions and residuals</vt:lpstr>
      <vt:lpstr>Higher-order regressions</vt:lpstr>
      <vt:lpstr>Grouping linear regressions</vt:lpstr>
      <vt:lpstr>Constructing strip plots</vt:lpstr>
      <vt:lpstr>Constructing swarm plots</vt:lpstr>
      <vt:lpstr>Constructing violin plots</vt:lpstr>
      <vt:lpstr>Plotting joint distributions (1)</vt:lpstr>
      <vt:lpstr>Plotting joint distributions (2)</vt:lpstr>
      <vt:lpstr>Plotting distributions pairwise (1)</vt:lpstr>
      <vt:lpstr>Plotting distributions pairwise (2)</vt:lpstr>
      <vt:lpstr>Visualizing correlations with a heatmap</vt:lpstr>
      <vt:lpstr>Plotting 2D arrays</vt:lpstr>
      <vt:lpstr>PowerPoint Presentation</vt:lpstr>
      <vt:lpstr>Generating meshes</vt:lpstr>
      <vt:lpstr>Contour &amp; filled contour plots</vt:lpstr>
      <vt:lpstr>Modifying colormaps</vt:lpstr>
      <vt:lpstr>Using hist2d() and hexbin()</vt:lpstr>
      <vt:lpstr>Seaborn color palettes</vt:lpstr>
      <vt:lpstr>Loading, examining images</vt:lpstr>
      <vt:lpstr>Pseudocolor plot from image data</vt:lpstr>
      <vt:lpstr>Extent and aspect</vt:lpstr>
      <vt:lpstr>Rescaling pixel intensities</vt:lpstr>
      <vt:lpstr>Turtle https://docs.python.org/2/library/turtle.html http://www.cs.middlebury.edu/~mlinderman/courses/middsip/sm17/lectures/lecture4-notes.html </vt:lpstr>
      <vt:lpstr>Mathematical drawing with Turtle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JasmeenMBowmaster</dc:creator>
  <cp:lastModifiedBy>Mark Shkolnikov</cp:lastModifiedBy>
  <cp:revision>299</cp:revision>
  <dcterms:modified xsi:type="dcterms:W3CDTF">2018-06-14T16:12:31Z</dcterms:modified>
</cp:coreProperties>
</file>